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 1 HMAC call per block of bits plus 2 HMAC calls per call to Generate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generate truly random numbers, we need a physical source of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unpredictable circuit on a CPU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activity measured at very fine time scales (e.g. the microsecond you pressed a key)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Unbiased entropy usually requires combining multiple entropy 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Goal: Total number of bits of entropy is the sum of all the input numbers of bits of entropy</a:t>
            </a:r>
            <a:endParaRPr sz="18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poor sources + 1 good source = good entropy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true randomness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expensive and slow to generate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Physical entropy sources are often biased</a:t>
            </a:r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is expensive and biased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Pseudorandom number generator</a:t>
            </a:r>
            <a:r>
              <a:rPr lang="en"/>
              <a:t> (</a:t>
            </a:r>
            <a:r>
              <a:rPr lang="en" b="1"/>
              <a:t>PRNGs</a:t>
            </a:r>
            <a:r>
              <a:rPr lang="en"/>
              <a:t>): An algorithm that uses a little bit of true randomness to generate a lot of random-looking output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</a:t>
            </a:r>
            <a:r>
              <a:rPr lang="en" b="1"/>
              <a:t>deterministic random bit generators</a:t>
            </a:r>
            <a:r>
              <a:rPr lang="en"/>
              <a:t> (</a:t>
            </a:r>
            <a:r>
              <a:rPr lang="en" b="1"/>
              <a:t>DRBGs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some expensive true randomness (e.g. noisy circuit on your CPU)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true randomness as input to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random-looking numbers quickly and cheaply with the PRNG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PRNGs are deterministic: Output is generated according to a set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for an attacker who can’t see the internal state, the output is </a:t>
            </a:r>
            <a:r>
              <a:rPr lang="en" i="1"/>
              <a:t>computationally indistinguishable</a:t>
            </a:r>
            <a:r>
              <a:rPr lang="en"/>
              <a:t> from true randomness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Number of bits of entropy should be the sum of the number of bits in all 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should be seeded with all available sources of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many low-entropy sources should result in high-entropy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one source has 0 entropy, it should not reduce the entropy of the output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Reseeding is used to add even more entropy as it becomes available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Reseeding with 0 entropy should not reduce the entropy of the internal state or output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HMAC output looks unpredictable. Let’s use HMAC to build a PRNG!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 takes two arguments (key and message). Let’s keep two values, </a:t>
            </a:r>
            <a:r>
              <a:rPr lang="en" i="1"/>
              <a:t>K</a:t>
            </a:r>
            <a:r>
              <a:rPr lang="en"/>
              <a:t> (key) and </a:t>
            </a:r>
            <a:r>
              <a:rPr lang="en" i="1"/>
              <a:t>V</a:t>
            </a:r>
            <a:r>
              <a:rPr lang="en"/>
              <a:t> (value) as internal state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Map arbitrary-length input to fixed-length output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 is deterministic and unpredictable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Security properties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One way: Given an output </a:t>
            </a:r>
            <a:r>
              <a:rPr lang="en" sz="1600" i="1" dirty="0"/>
              <a:t>y</a:t>
            </a:r>
            <a:r>
              <a:rPr lang="en" sz="1600" dirty="0"/>
              <a:t>, it is infeasible to find any input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y</a:t>
            </a:r>
            <a:r>
              <a:rPr lang="en" sz="1600" dirty="0"/>
              <a:t>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Collision resistant: It is infeasible to find another any pair of inputs </a:t>
            </a:r>
            <a:r>
              <a:rPr lang="en" sz="1600" i="1" dirty="0"/>
              <a:t>x'</a:t>
            </a:r>
            <a:r>
              <a:rPr lang="en" sz="1600" dirty="0"/>
              <a:t> ≠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x'</a:t>
            </a:r>
            <a:r>
              <a:rPr lang="en" sz="1600" dirty="0"/>
              <a:t>).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Some hashes are vulnerable to length extension attacks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Hashes don’t provide integrity (unless you can publish the hash securely)</a:t>
            </a:r>
            <a:endParaRPr sz="2000"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lang="en" i="1"/>
              <a:t>n</a:t>
            </a:r>
            <a:r>
              <a:rPr lang="en"/>
              <a:t>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while</a:t>
            </a:r>
            <a:r>
              <a:rPr lang="en"/>
              <a:t> len(output) &lt; </a:t>
            </a:r>
            <a:r>
              <a:rPr lang="en" i="1"/>
              <a:t>n</a:t>
            </a:r>
            <a:r>
              <a:rPr lang="en"/>
              <a:t> </a:t>
            </a:r>
            <a:r>
              <a:rPr lang="en" b="1"/>
              <a:t>do</a:t>
            </a:r>
            <a:endParaRPr b="1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lang="en" i="1"/>
              <a:t>V</a:t>
            </a:r>
            <a:endParaRPr i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end while</a:t>
            </a:r>
            <a:br>
              <a:rPr lang="en"/>
            </a:b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lang="en" i="1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HMAC is secure, HMAC-DRBG is a secure, rollback-resistant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Secure: If you can distinguish PRNG output from random, then you’ve distinguished HMAC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Rollback-resistant: If you can derive old output from the current state, then you’ve reversed the hash function or HMAC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full proof is out of scope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words: if you break HMAC-DRBG, you’ve either broken HMAC or the underlying hash function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Always make sure you use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a set of objects (e.g. files)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assign a unique name to every object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name must be unique and unpredictable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Choose a random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use enough randomness, the probability of generating the same random value twice are astronomically small (basically 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Universally Unique Identifiers (UUIDs)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128-bit unique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generate a new UUID, seed a secure PRNG properly, and generate a random value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written in hexadecimal: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work with UUIDs in Project 2</a:t>
            </a:r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requires sampling a physical process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Slow, expensive, and biased (low entropy)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PRNG: An algorithm that uses a little bit of true randomness to generate a lot of random-looking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Seed(entropy): Initialize internal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Reseed(entropy): Add additional entropy to the internal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Generate(n): Generate n bits of pseudorandom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Security: Computationally indistinguishable from truly 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CTR-DRBG: Use a block cipher in CTR mode to generate pseudorandom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HMAC-DRBG: Use repeated applications of HMAC to generate pseudorandom bits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UUIDs</a:t>
            </a: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Inputs: a secret key and a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Output: a tag on the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secure MAC is unforgeable: Even if Mallory can trick Alice into creating MACs for messages that Mallory chooses, Mallory cannot create a valid MAC on a message that she hasn't seen before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Example: HMAC(</a:t>
            </a:r>
            <a:r>
              <a:rPr lang="en" sz="2000" i="1" dirty="0"/>
              <a:t>K</a:t>
            </a:r>
            <a:r>
              <a:rPr lang="en" sz="2000" dirty="0"/>
              <a:t>, </a:t>
            </a:r>
            <a:r>
              <a:rPr lang="en" sz="2000" i="1" dirty="0"/>
              <a:t>M</a:t>
            </a:r>
            <a:r>
              <a:rPr lang="en" sz="2000" dirty="0"/>
              <a:t>) =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0000FF"/>
                </a:solidFill>
              </a:rPr>
              <a:t>(</a:t>
            </a:r>
            <a:r>
              <a:rPr lang="en" sz="2000" i="1" dirty="0">
                <a:solidFill>
                  <a:srgbClr val="0000FF"/>
                </a:solidFill>
              </a:rPr>
              <a:t>K</a:t>
            </a:r>
            <a:r>
              <a:rPr lang="en" sz="2000" dirty="0">
                <a:solidFill>
                  <a:srgbClr val="0000FF"/>
                </a:solidFill>
              </a:rPr>
              <a:t>' ⊕ </a:t>
            </a:r>
            <a:r>
              <a:rPr lang="en" sz="2000" i="1" dirty="0" err="1">
                <a:solidFill>
                  <a:srgbClr val="0000FF"/>
                </a:solidFill>
              </a:rPr>
              <a:t>opad</a:t>
            </a:r>
            <a:r>
              <a:rPr lang="en" sz="2000" dirty="0">
                <a:solidFill>
                  <a:srgbClr val="0000FF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FF0000"/>
                </a:solidFill>
              </a:rPr>
              <a:t>(</a:t>
            </a:r>
            <a:r>
              <a:rPr lang="en" sz="2000" i="1" dirty="0">
                <a:solidFill>
                  <a:srgbClr val="FF0000"/>
                </a:solidFill>
              </a:rPr>
              <a:t>K</a:t>
            </a:r>
            <a:r>
              <a:rPr lang="en" sz="2000" dirty="0">
                <a:solidFill>
                  <a:srgbClr val="FF0000"/>
                </a:solidFill>
              </a:rPr>
              <a:t>' ⊕ </a:t>
            </a:r>
            <a:r>
              <a:rPr lang="en" sz="2000" i="1" dirty="0" err="1">
                <a:solidFill>
                  <a:srgbClr val="FF0000"/>
                </a:solidFill>
              </a:rPr>
              <a:t>ipad</a:t>
            </a:r>
            <a:r>
              <a:rPr lang="en" sz="2000" dirty="0">
                <a:solidFill>
                  <a:srgbClr val="FF0000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M</a:t>
            </a:r>
            <a:r>
              <a:rPr lang="en" sz="2000" dirty="0"/>
              <a:t>))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MACs do not provide confidentiality</a:t>
            </a:r>
            <a:endParaRPr sz="2000"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are IND-CPA secure, assuming the pseudorandom output is secure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stream ciphers, security is compromised if too much plaintext is encrypted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if you encrypt so many blocks that the counter wraps around, you’ll start reusing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practice, if the key is </a:t>
            </a:r>
            <a:r>
              <a:rPr lang="en" i="1"/>
              <a:t>n</a:t>
            </a:r>
            <a:r>
              <a:rPr lang="en"/>
              <a:t> bits long, usually stop after 2</a:t>
            </a:r>
            <a:r>
              <a:rPr lang="en" i="1" baseline="30000"/>
              <a:t>n</a:t>
            </a:r>
            <a:r>
              <a:rPr lang="en" baseline="30000"/>
              <a:t>/2</a:t>
            </a:r>
            <a:r>
              <a:rPr lang="en"/>
              <a:t> bits of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 with 128-bit counters, stop after 2</a:t>
            </a:r>
            <a:r>
              <a:rPr lang="en" baseline="30000"/>
              <a:t>64</a:t>
            </a:r>
            <a:r>
              <a:rPr lang="en"/>
              <a:t> blocks of output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can continually process new elements as they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need to maintain internal state of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generating more PRNG output as more input arrives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to block ciphers: Need modes of operations to handle longer messages, and modes like AES-CBC need padding to function, so doesn’t function well on streams</a:t>
            </a:r>
            <a:endParaRPr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 you received a 1 GB ciphertext (encryption of a 1 GB message) and you only wanted to decrypt the last 128 bytes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some stream ciphers: You can decrypt one part of the ciphertext without decrypting the entire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to decrypt only block </a:t>
            </a:r>
            <a:r>
              <a:rPr lang="en" i="1"/>
              <a:t>i</a:t>
            </a:r>
            <a:r>
              <a:rPr lang="en"/>
              <a:t>, compute </a:t>
            </a:r>
            <a:r>
              <a:rPr lang="en" i="1"/>
              <a:t>E</a:t>
            </a:r>
            <a:r>
              <a:rPr lang="en" sz="900" i="1"/>
              <a:t>K</a:t>
            </a:r>
            <a:r>
              <a:rPr lang="en"/>
              <a:t>(nonce || </a:t>
            </a:r>
            <a:r>
              <a:rPr lang="en" i="1"/>
              <a:t>i</a:t>
            </a:r>
            <a:r>
              <a:rPr lang="en"/>
              <a:t>) and XOR with the </a:t>
            </a:r>
            <a:r>
              <a:rPr lang="en" i="1"/>
              <a:t>i</a:t>
            </a:r>
            <a:r>
              <a:rPr lang="en"/>
              <a:t>th block of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ChaCha20 (another stream cipher) lets you decrypt arbitrary parts of ciphertext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HMAC-DRBG? You have to generate all the PRNG output up until the block you want to decrypt</a:t>
            </a:r>
            <a:endParaRPr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Authenticated encryption: A scheme that simultaneously guarantees confidentiality and integrity (and authenticity) on a message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First approach: Combine schemes that provide confidentiality with schemes that provide integrity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MAC-then-encrypt: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i="1" dirty="0">
                <a:solidFill>
                  <a:srgbClr val="0000FF"/>
                </a:solidFill>
              </a:rPr>
              <a:t>M</a:t>
            </a:r>
            <a:r>
              <a:rPr lang="en" dirty="0">
                <a:solidFill>
                  <a:srgbClr val="0000FF"/>
                </a:solidFill>
              </a:rPr>
              <a:t>)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Encrypt-then-MAC: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/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>
                <a:solidFill>
                  <a:srgbClr val="0000FF"/>
                </a:solidFill>
              </a:rPr>
              <a:t>)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Always use Encrypt-then-MAC because it's more robust to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Second approach: Use AEAD encryption modes designed to provide confidentiality, integrity,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Drawback: Incorrectly using AEAD modes leads to losing </a:t>
            </a:r>
            <a:r>
              <a:rPr lang="en" i="1" dirty="0"/>
              <a:t>both</a:t>
            </a:r>
            <a:r>
              <a:rPr lang="en" dirty="0"/>
              <a:t> confidentiality and integrity/authentication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lang="en" i="1"/>
              <a:t>p</a:t>
            </a:r>
            <a:r>
              <a:rPr lang="en"/>
              <a:t> (e.g. 2048 bits long) and a generator </a:t>
            </a:r>
            <a:r>
              <a:rPr lang="en" i="1"/>
              <a:t>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Discrete logarithm problem</a:t>
            </a:r>
            <a:r>
              <a:rPr lang="en"/>
              <a:t> (</a:t>
            </a:r>
            <a:r>
              <a:rPr lang="en" b="1"/>
              <a:t>discrete log problem</a:t>
            </a:r>
            <a:r>
              <a:rPr lang="en"/>
              <a:t>): Given </a:t>
            </a:r>
            <a:r>
              <a:rPr lang="en" i="1"/>
              <a:t>g, 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 </a:t>
            </a:r>
            <a:r>
              <a:rPr lang="en" i="1"/>
              <a:t>a</a:t>
            </a:r>
            <a:r>
              <a:rPr lang="en"/>
              <a:t>, it is computationally hard to find </a:t>
            </a:r>
            <a:r>
              <a:rPr lang="en" i="1"/>
              <a:t>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Diffie-Hellman assumption</a:t>
            </a:r>
            <a:r>
              <a:rPr lang="en"/>
              <a:t>: Given</a:t>
            </a:r>
            <a:r>
              <a:rPr lang="en" i="1"/>
              <a:t> g</a:t>
            </a:r>
            <a:r>
              <a:rPr lang="en"/>
              <a:t>, </a:t>
            </a:r>
            <a:r>
              <a:rPr lang="en" i="1"/>
              <a:t>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p,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</a:t>
            </a:r>
            <a:r>
              <a:rPr lang="en" i="1"/>
              <a:t> a, b</a:t>
            </a:r>
            <a:r>
              <a:rPr lang="en"/>
              <a:t>, no polynomial time attacker can distinguish between a random value R and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lang="en" i="1"/>
              <a:t>a</a:t>
            </a:r>
            <a:r>
              <a:rPr lang="en"/>
              <a:t> and then compute (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)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baseline="30000"/>
              <a:t>+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≠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11025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54" name="Google Shape;454;p59"/>
          <p:cNvSpPr txBox="1"/>
          <p:nvPr/>
        </p:nvSpPr>
        <p:spPr>
          <a:xfrm>
            <a:off x="60989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2812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2776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3261375" y="480415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symmetric key is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102700" y="1894888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126900" y="2094988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102700" y="2768763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used ephemerally (called Diffie-Hellman ephemeral, or DHE)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Ephemeral</a:t>
            </a:r>
            <a:r>
              <a:rPr lang="en"/>
              <a:t>: Short-term and temporary, not permanent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when they’re done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you need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b</a:t>
            </a:r>
            <a:r>
              <a:rPr lang="en"/>
              <a:t> to derive </a:t>
            </a:r>
            <a:r>
              <a:rPr lang="en" i="1"/>
              <a:t>K</a:t>
            </a:r>
            <a:r>
              <a:rPr lang="en"/>
              <a:t>, you can never derive </a:t>
            </a:r>
            <a:r>
              <a:rPr lang="en" i="1"/>
              <a:t>K</a:t>
            </a:r>
            <a:r>
              <a:rPr lang="en"/>
              <a:t> again!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</a:t>
            </a:r>
            <a:r>
              <a:rPr lang="en" i="1"/>
              <a:t>K</a:t>
            </a:r>
            <a:r>
              <a:rPr lang="en"/>
              <a:t> is called a </a:t>
            </a:r>
            <a:r>
              <a:rPr lang="en" b="1"/>
              <a:t>session key</a:t>
            </a:r>
            <a:r>
              <a:rPr lang="en"/>
              <a:t>, because it’s only used for a an ephemeral session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DHE: </a:t>
            </a:r>
            <a:r>
              <a:rPr lang="en" b="1"/>
              <a:t>Forward secrecy</a:t>
            </a:r>
            <a:endParaRPr sz="1400"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records everything sent over the insecure channel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DHE to agree on a key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</a:t>
            </a:r>
            <a:r>
              <a:rPr lang="en" i="1"/>
              <a:t>K</a:t>
            </a:r>
            <a:r>
              <a:rPr lang="en"/>
              <a:t> as a symmetric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they’re done,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Later, Eve steals all of Alice and Bob’s secrets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can’t decrypt any messages she recorded: Nobody saved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or </a:t>
            </a:r>
            <a:r>
              <a:rPr lang="en" i="1"/>
              <a:t>K</a:t>
            </a:r>
            <a:r>
              <a:rPr lang="en"/>
              <a:t>, and her recording only has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!</a:t>
            </a:r>
            <a:endParaRPr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Diffie-Hellman: Security</a:t>
            </a:r>
            <a:endParaRPr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is not secure against a MITM adversary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DHE is an </a:t>
            </a:r>
            <a:r>
              <a:rPr lang="en" i="1"/>
              <a:t>active protocol</a:t>
            </a:r>
            <a:r>
              <a:rPr lang="en"/>
              <a:t>: Alice and Bob need to be online at the same time to exchange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Bob wants to encrypt something and send it to Alice for her to read later?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time: How do we use </a:t>
            </a:r>
            <a:r>
              <a:rPr lang="en" i="1"/>
              <a:t>public-key encryption</a:t>
            </a:r>
            <a:r>
              <a:rPr lang="en"/>
              <a:t> to send encrypted messages when Alice and Bob don’t share keys and aren’t online at the same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does not provide </a:t>
            </a:r>
            <a:r>
              <a:rPr lang="en" i="1"/>
              <a:t>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exchanged keys with someone, but Diffie-Hellman makes no guarantees about who you exchanged keys with; it could be Mallory!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Notice: The discrete-log problem seems hard because exponentiating integers in modular arithmetic “wraps around”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Diffie-Hellman can be generalized to any mathematical group that has this cyclic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Discrete-log uses the “multiplicative group of integers mod </a:t>
            </a:r>
            <a:r>
              <a:rPr lang="en" i="1"/>
              <a:t>p</a:t>
            </a:r>
            <a:r>
              <a:rPr lang="en"/>
              <a:t> under generator </a:t>
            </a:r>
            <a:r>
              <a:rPr lang="en" i="1"/>
              <a:t>g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Elliptic curves: A type of mathematical curve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idea: Repeatedly adding a point to itself on a curve is another cyclic group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need to understand the math behind elliptic curves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Elliptic-curve Diffie-Hellman</a:t>
            </a:r>
            <a:r>
              <a:rPr lang="en"/>
              <a:t>: A variation of Diffie-Hellman that uses elliptic curves instead of modular arithmetic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elliptic curve discrete log problem, the analog of the discrete log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of ECDH: The underlying problem is harder to solve, so we can use smaller keys (3072-bit DHE is about as secure as 384-bit ECDHE)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chooses </a:t>
            </a: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Bob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Bob chooses </a:t>
            </a: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Alice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shared secret is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=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provides forwards secrecy: Nothing is saved or can be recorded that can ever recover the key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performed over other mathematical groups, such as elliptic-curve Diffie-Hellman (ECDH)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Not</a:t>
            </a:r>
            <a:r>
              <a:rPr lang="en"/>
              <a:t> secure against MITM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parties must be online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provide authenticity</a:t>
            </a:r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Symmetric-key encryption schemes need randomness. How do we securely generate random numbers?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discussing symmetric-key schemes, we assumed Alice and Bob managed to share a secret key. How can Alice and Bob share a symmetric key over an insecure channel?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Randomness is essential for symmetric-key encryption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key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IV/nonce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Universally unique identifiers (we’ll see this shortly)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We’ll see more applications later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an attacker can predict a random number, things can catastrophically fail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How do we securely generate random numbers?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cryptography, “random” usually means “random and unpredictable”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want to generate a secret bitstring that the attacker can't guess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generate random bits by tossing a fair (50-50) coin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outcomes of the fair coin are harder for the attacker to guess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Entropy</a:t>
            </a:r>
            <a:r>
              <a:rPr lang="en" dirty="0"/>
              <a:t>: A measure of uncertainty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words, a measure of how unpredictable the outcomes are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entropy = unpredictable outcomes = desirable in cryptography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uniform distribution has the highest entropy (every outcome equally likely, e.g. fair coin toss)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measured in bits (so 3 bits of entropy = uniform, random distribution over 8 values)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4048</Words>
  <Application>Microsoft Macintosh PowerPoint</Application>
  <PresentationFormat>On-screen Show (16:9)</PresentationFormat>
  <Paragraphs>501</Paragraphs>
  <Slides>48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Lato</vt:lpstr>
      <vt:lpstr>Courier New</vt:lpstr>
      <vt:lpstr>Arial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6</cp:revision>
  <dcterms:modified xsi:type="dcterms:W3CDTF">2023-09-04T23:58:44Z</dcterms:modified>
</cp:coreProperties>
</file>